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5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0" r:id="rId2"/>
    <p:sldId id="279" r:id="rId3"/>
    <p:sldId id="270" r:id="rId4"/>
    <p:sldId id="272" r:id="rId5"/>
    <p:sldId id="273" r:id="rId6"/>
    <p:sldId id="274" r:id="rId7"/>
    <p:sldId id="275" r:id="rId8"/>
    <p:sldId id="276" r:id="rId9"/>
    <p:sldId id="27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">
          <p15:clr>
            <a:srgbClr val="A4A3A4"/>
          </p15:clr>
        </p15:guide>
        <p15:guide id="2" orient="horz" pos="4182">
          <p15:clr>
            <a:srgbClr val="A4A3A4"/>
          </p15:clr>
        </p15:guide>
        <p15:guide id="3" orient="horz" pos="1020">
          <p15:clr>
            <a:srgbClr val="A4A3A4"/>
          </p15:clr>
        </p15:guide>
        <p15:guide id="4" orient="horz" pos="3882">
          <p15:clr>
            <a:srgbClr val="A4A3A4"/>
          </p15:clr>
        </p15:guide>
        <p15:guide id="5" orient="horz" pos="2149">
          <p15:clr>
            <a:srgbClr val="A4A3A4"/>
          </p15:clr>
        </p15:guide>
        <p15:guide id="6" orient="horz" pos="3698">
          <p15:clr>
            <a:srgbClr val="A4A3A4"/>
          </p15:clr>
        </p15:guide>
        <p15:guide id="7" orient="horz" pos="570">
          <p15:clr>
            <a:srgbClr val="A4A3A4"/>
          </p15:clr>
        </p15:guide>
        <p15:guide id="8" pos="2066">
          <p15:clr>
            <a:srgbClr val="A4A3A4"/>
          </p15:clr>
        </p15:guide>
        <p15:guide id="9" pos="2665">
          <p15:clr>
            <a:srgbClr val="A4A3A4"/>
          </p15:clr>
        </p15:guide>
        <p15:guide id="10" pos="2774">
          <p15:clr>
            <a:srgbClr val="A4A3A4"/>
          </p15:clr>
        </p15:guide>
        <p15:guide id="11" pos="372">
          <p15:clr>
            <a:srgbClr val="A4A3A4"/>
          </p15:clr>
        </p15:guide>
        <p15:guide id="12" pos="5601">
          <p15:clr>
            <a:srgbClr val="A4A3A4"/>
          </p15:clr>
        </p15:guide>
        <p15:guide id="13" pos="144">
          <p15:clr>
            <a:srgbClr val="A4A3A4"/>
          </p15:clr>
        </p15:guide>
        <p15:guide id="14" pos="30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1456" autoAdjust="0"/>
  </p:normalViewPr>
  <p:slideViewPr>
    <p:cSldViewPr snapToGrid="0" snapToObjects="1">
      <p:cViewPr>
        <p:scale>
          <a:sx n="150" d="100"/>
          <a:sy n="150" d="100"/>
        </p:scale>
        <p:origin x="86" y="86"/>
      </p:cViewPr>
      <p:guideLst>
        <p:guide orient="horz" pos="204"/>
        <p:guide orient="horz" pos="4182"/>
        <p:guide orient="horz" pos="1020"/>
        <p:guide orient="horz" pos="3882"/>
        <p:guide orient="horz" pos="2149"/>
        <p:guide orient="horz" pos="3698"/>
        <p:guide orient="horz" pos="570"/>
        <p:guide pos="2066"/>
        <p:guide pos="2665"/>
        <p:guide pos="2774"/>
        <p:guide pos="372"/>
        <p:guide pos="5601"/>
        <p:guide pos="144"/>
        <p:guide pos="30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36" d="100"/>
          <a:sy n="136" d="100"/>
        </p:scale>
        <p:origin x="-4216" y="-12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41789-9BD5-F744-AB77-27C039BA4705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B697E4-8E3B-6D4B-9B9C-A4D4711C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7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3EA28-000E-E640-8682-3B5DB6422FF3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770A8-B7A6-8645-9FC9-EABFC3D41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78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233363" y="1627188"/>
            <a:ext cx="8661400" cy="5011736"/>
          </a:xfrm>
          <a:blipFill rotWithShape="1">
            <a:blip r:embed="rId2"/>
            <a:stretch>
              <a:fillRect/>
            </a:stretch>
          </a:blipFill>
        </p:spPr>
        <p:txBody>
          <a:bodyPr/>
          <a:lstStyle>
            <a:lvl1pPr algn="r"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Change this image and send to the background (right click, arrange, send to back)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233363" y="1634381"/>
            <a:ext cx="5021975" cy="5004544"/>
          </a:xfrm>
          <a:custGeom>
            <a:avLst/>
            <a:gdLst>
              <a:gd name="connsiteX0" fmla="*/ 0 w 5030787"/>
              <a:gd name="connsiteY0" fmla="*/ 0 h 5013325"/>
              <a:gd name="connsiteX1" fmla="*/ 5030787 w 5030787"/>
              <a:gd name="connsiteY1" fmla="*/ 0 h 5013325"/>
              <a:gd name="connsiteX2" fmla="*/ 5030787 w 5030787"/>
              <a:gd name="connsiteY2" fmla="*/ 5013325 h 5013325"/>
              <a:gd name="connsiteX3" fmla="*/ 0 w 5030787"/>
              <a:gd name="connsiteY3" fmla="*/ 5013325 h 5013325"/>
              <a:gd name="connsiteX4" fmla="*/ 0 w 5030787"/>
              <a:gd name="connsiteY4" fmla="*/ 0 h 5013325"/>
              <a:gd name="connsiteX0" fmla="*/ 0 w 5030787"/>
              <a:gd name="connsiteY0" fmla="*/ 0 h 5013325"/>
              <a:gd name="connsiteX1" fmla="*/ 5030787 w 5030787"/>
              <a:gd name="connsiteY1" fmla="*/ 0 h 5013325"/>
              <a:gd name="connsiteX2" fmla="*/ 4593817 w 5030787"/>
              <a:gd name="connsiteY2" fmla="*/ 5013325 h 5013325"/>
              <a:gd name="connsiteX3" fmla="*/ 0 w 5030787"/>
              <a:gd name="connsiteY3" fmla="*/ 5013325 h 5013325"/>
              <a:gd name="connsiteX4" fmla="*/ 0 w 5030787"/>
              <a:gd name="connsiteY4" fmla="*/ 0 h 501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787" h="5013325">
                <a:moveTo>
                  <a:pt x="0" y="0"/>
                </a:moveTo>
                <a:lnTo>
                  <a:pt x="5030787" y="0"/>
                </a:lnTo>
                <a:lnTo>
                  <a:pt x="4593817" y="5013325"/>
                </a:lnTo>
                <a:lnTo>
                  <a:pt x="0" y="50133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5000"/>
            </a:schemeClr>
          </a:solidFill>
          <a:ln>
            <a:noFill/>
          </a:ln>
          <a:effectLst/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2138" y="1970088"/>
            <a:ext cx="3902075" cy="3041600"/>
          </a:xfrm>
        </p:spPr>
        <p:txBody>
          <a:bodyPr/>
          <a:lstStyle>
            <a:lvl1pPr>
              <a:lnSpc>
                <a:spcPct val="90000"/>
              </a:lnSpc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en-GB" dirty="0" smtClean="0"/>
              <a:t>Title of the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2137" y="5343525"/>
            <a:ext cx="3902075" cy="1092199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buNone/>
              <a:defRPr sz="2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Presentation or event</a:t>
            </a:r>
            <a:br>
              <a:rPr lang="en-GB" dirty="0" smtClean="0"/>
            </a:br>
            <a:r>
              <a:rPr lang="en-GB" dirty="0" smtClean="0"/>
              <a:t>00 Month 2014</a:t>
            </a:r>
            <a:endParaRPr lang="en-US" dirty="0"/>
          </a:p>
        </p:txBody>
      </p:sp>
      <p:pic>
        <p:nvPicPr>
          <p:cNvPr id="7" name="Picture 6" descr="IOGP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0" y="19580"/>
            <a:ext cx="3081072" cy="105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776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233363" y="1634381"/>
            <a:ext cx="5021975" cy="5010863"/>
          </a:xfrm>
          <a:custGeom>
            <a:avLst/>
            <a:gdLst>
              <a:gd name="connsiteX0" fmla="*/ 0 w 5021975"/>
              <a:gd name="connsiteY0" fmla="*/ 0 h 5004544"/>
              <a:gd name="connsiteX1" fmla="*/ 5021975 w 5021975"/>
              <a:gd name="connsiteY1" fmla="*/ 0 h 5004544"/>
              <a:gd name="connsiteX2" fmla="*/ 5021975 w 5021975"/>
              <a:gd name="connsiteY2" fmla="*/ 5004544 h 5004544"/>
              <a:gd name="connsiteX3" fmla="*/ 0 w 5021975"/>
              <a:gd name="connsiteY3" fmla="*/ 5004544 h 5004544"/>
              <a:gd name="connsiteX4" fmla="*/ 0 w 5021975"/>
              <a:gd name="connsiteY4" fmla="*/ 0 h 5004544"/>
              <a:gd name="connsiteX0" fmla="*/ 0 w 5021975"/>
              <a:gd name="connsiteY0" fmla="*/ 0 h 5010863"/>
              <a:gd name="connsiteX1" fmla="*/ 5021975 w 5021975"/>
              <a:gd name="connsiteY1" fmla="*/ 0 h 5010863"/>
              <a:gd name="connsiteX2" fmla="*/ 4592339 w 5021975"/>
              <a:gd name="connsiteY2" fmla="*/ 5010863 h 5010863"/>
              <a:gd name="connsiteX3" fmla="*/ 0 w 5021975"/>
              <a:gd name="connsiteY3" fmla="*/ 5004544 h 5010863"/>
              <a:gd name="connsiteX4" fmla="*/ 0 w 5021975"/>
              <a:gd name="connsiteY4" fmla="*/ 0 h 5010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1975" h="5010863">
                <a:moveTo>
                  <a:pt x="0" y="0"/>
                </a:moveTo>
                <a:lnTo>
                  <a:pt x="5021975" y="0"/>
                </a:lnTo>
                <a:lnTo>
                  <a:pt x="4592339" y="5010863"/>
                </a:lnTo>
                <a:lnTo>
                  <a:pt x="0" y="500454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4724" y="3419475"/>
            <a:ext cx="4406364" cy="1197551"/>
          </a:xfrm>
          <a:ln>
            <a:noFill/>
          </a:ln>
        </p:spPr>
        <p:txBody>
          <a:bodyPr anchor="t">
            <a:normAutofit/>
          </a:bodyPr>
          <a:lstStyle>
            <a:lvl1pPr marL="0" indent="0">
              <a:buNone/>
              <a:defRPr sz="2400" b="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 smtClean="0"/>
              <a:t>Name Surname</a:t>
            </a:r>
          </a:p>
          <a:p>
            <a:pPr lvl="0"/>
            <a:r>
              <a:rPr lang="en-GB" dirty="0" err="1" smtClean="0"/>
              <a:t>Email.address@iogp.org</a:t>
            </a:r>
            <a:endParaRPr lang="en-GB" dirty="0" smtClean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499842" y="2770458"/>
            <a:ext cx="439124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For more information please contact: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8" name="Picture 17" descr="IOGP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0" y="19580"/>
            <a:ext cx="3081072" cy="1050985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 bwMode="auto">
          <a:xfrm>
            <a:off x="7604724" y="6236263"/>
            <a:ext cx="1330448" cy="49134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507401" y="5689282"/>
            <a:ext cx="3344545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indent="0"/>
            <a:r>
              <a:rPr lang="en-US" sz="3200" b="0" dirty="0" err="1" smtClean="0">
                <a:solidFill>
                  <a:schemeClr val="bg1"/>
                </a:solidFill>
                <a:latin typeface="+mn-lt"/>
              </a:rPr>
              <a:t>www.iogp.org</a:t>
            </a:r>
            <a:endParaRPr lang="en-US" sz="3200" b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6118158" y="4124034"/>
            <a:ext cx="26059" cy="289427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6200625" y="1676592"/>
            <a:ext cx="2675066" cy="4478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800" b="1" kern="1200" dirty="0" smtClean="0">
                <a:solidFill>
                  <a:srgbClr val="833177"/>
                </a:solidFill>
                <a:latin typeface="+mn-lt"/>
                <a:ea typeface="+mn-ea"/>
                <a:cs typeface="+mn-cs"/>
              </a:rPr>
              <a:t>Registered Office</a:t>
            </a:r>
            <a:endParaRPr lang="en-US" sz="1800" b="0" kern="1200" dirty="0" smtClean="0">
              <a:solidFill>
                <a:srgbClr val="833177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Level 5</a:t>
            </a:r>
          </a:p>
          <a:p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209-215 </a:t>
            </a:r>
            <a:r>
              <a:rPr lang="en-US" sz="1800" b="0" kern="1200" dirty="0" err="1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Blackfriars</a:t>
            </a:r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Rd</a:t>
            </a:r>
          </a:p>
          <a:p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London SE1 8NL</a:t>
            </a:r>
          </a:p>
          <a:p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United Kingdom</a:t>
            </a:r>
          </a:p>
          <a:p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T +44 (0)20 3763 9700</a:t>
            </a:r>
          </a:p>
          <a:p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F +44 (0)20 3763 9701</a:t>
            </a:r>
          </a:p>
          <a:p>
            <a:r>
              <a:rPr lang="en-US" sz="1800" b="1" kern="1200" dirty="0" err="1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reception@iogp.org</a:t>
            </a:r>
            <a:endParaRPr lang="en-US" sz="1800" b="1" kern="120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0">
              <a:spcBef>
                <a:spcPts val="1800"/>
              </a:spcBef>
            </a:pPr>
            <a:r>
              <a:rPr lang="en-US" sz="1800" b="1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Brussels Office</a:t>
            </a:r>
          </a:p>
          <a:p>
            <a:r>
              <a:rPr lang="en-US" sz="1800" b="0" kern="1200" dirty="0" err="1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Bd</a:t>
            </a:r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du Souverain,165</a:t>
            </a:r>
          </a:p>
          <a:p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4th Floor</a:t>
            </a:r>
          </a:p>
          <a:p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B-1160 Brussels</a:t>
            </a:r>
          </a:p>
          <a:p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Belgium</a:t>
            </a:r>
          </a:p>
          <a:p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T +32 (0)2 566 9150</a:t>
            </a:r>
          </a:p>
          <a:p>
            <a:r>
              <a:rPr lang="en-US" sz="1800" b="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F +32 (0)2 566 9159</a:t>
            </a:r>
            <a:endParaRPr lang="en-US" sz="1800" b="1" kern="120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>
            <a:off x="6118158" y="1722835"/>
            <a:ext cx="26059" cy="289427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540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49" y="211138"/>
            <a:ext cx="8659813" cy="12065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500" y="1622482"/>
            <a:ext cx="8659812" cy="45417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49658" y="63623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3609556" y="6362313"/>
            <a:ext cx="221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3565A"/>
                </a:solidFill>
              </a:defRPr>
            </a:lvl1pPr>
          </a:lstStyle>
          <a:p>
            <a:pPr algn="ctr"/>
            <a:fld id="{8DD765FA-CC63-F54B-96A3-B32CEDCEE49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41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quot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233364" y="1606469"/>
            <a:ext cx="4581254" cy="4565353"/>
          </a:xfrm>
          <a:custGeom>
            <a:avLst/>
            <a:gdLst>
              <a:gd name="connsiteX0" fmla="*/ 0 w 5030787"/>
              <a:gd name="connsiteY0" fmla="*/ 0 h 5013325"/>
              <a:gd name="connsiteX1" fmla="*/ 5030787 w 5030787"/>
              <a:gd name="connsiteY1" fmla="*/ 0 h 5013325"/>
              <a:gd name="connsiteX2" fmla="*/ 5030787 w 5030787"/>
              <a:gd name="connsiteY2" fmla="*/ 5013325 h 5013325"/>
              <a:gd name="connsiteX3" fmla="*/ 0 w 5030787"/>
              <a:gd name="connsiteY3" fmla="*/ 5013325 h 5013325"/>
              <a:gd name="connsiteX4" fmla="*/ 0 w 5030787"/>
              <a:gd name="connsiteY4" fmla="*/ 0 h 5013325"/>
              <a:gd name="connsiteX0" fmla="*/ 0 w 5030787"/>
              <a:gd name="connsiteY0" fmla="*/ 0 h 5013325"/>
              <a:gd name="connsiteX1" fmla="*/ 5030787 w 5030787"/>
              <a:gd name="connsiteY1" fmla="*/ 0 h 5013325"/>
              <a:gd name="connsiteX2" fmla="*/ 4593817 w 5030787"/>
              <a:gd name="connsiteY2" fmla="*/ 5013325 h 5013325"/>
              <a:gd name="connsiteX3" fmla="*/ 0 w 5030787"/>
              <a:gd name="connsiteY3" fmla="*/ 5013325 h 5013325"/>
              <a:gd name="connsiteX4" fmla="*/ 0 w 5030787"/>
              <a:gd name="connsiteY4" fmla="*/ 0 h 501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787" h="5013325">
                <a:moveTo>
                  <a:pt x="0" y="0"/>
                </a:moveTo>
                <a:lnTo>
                  <a:pt x="5030787" y="0"/>
                </a:lnTo>
                <a:lnTo>
                  <a:pt x="4593817" y="5013325"/>
                </a:lnTo>
                <a:lnTo>
                  <a:pt x="0" y="50133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9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814227" y="1607759"/>
            <a:ext cx="4080535" cy="4564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592137" y="2675924"/>
            <a:ext cx="3616325" cy="2667601"/>
          </a:xfr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 smtClean="0"/>
              <a:t>'You could use a pull out quote or something similar here’ 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49658" y="63623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3609556" y="6362313"/>
            <a:ext cx="221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3565A"/>
                </a:solidFill>
              </a:defRPr>
            </a:lvl1pPr>
          </a:lstStyle>
          <a:p>
            <a:pPr algn="ctr"/>
            <a:fld id="{8DD765FA-CC63-F54B-96A3-B32CEDCEE49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534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quot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7"/>
          <p:cNvSpPr>
            <a:spLocks noGrp="1"/>
          </p:cNvSpPr>
          <p:nvPr>
            <p:ph sz="quarter" idx="15" hasCustomPrompt="1"/>
          </p:nvPr>
        </p:nvSpPr>
        <p:spPr>
          <a:xfrm>
            <a:off x="4313585" y="1619249"/>
            <a:ext cx="4579590" cy="4545013"/>
          </a:xfrm>
          <a:custGeom>
            <a:avLst/>
            <a:gdLst>
              <a:gd name="connsiteX0" fmla="*/ 0 w 4595586"/>
              <a:gd name="connsiteY0" fmla="*/ 0 h 4560888"/>
              <a:gd name="connsiteX1" fmla="*/ 4595586 w 4595586"/>
              <a:gd name="connsiteY1" fmla="*/ 0 h 4560888"/>
              <a:gd name="connsiteX2" fmla="*/ 4595586 w 4595586"/>
              <a:gd name="connsiteY2" fmla="*/ 4560888 h 4560888"/>
              <a:gd name="connsiteX3" fmla="*/ 0 w 4595586"/>
              <a:gd name="connsiteY3" fmla="*/ 4560888 h 4560888"/>
              <a:gd name="connsiteX4" fmla="*/ 0 w 4595586"/>
              <a:gd name="connsiteY4" fmla="*/ 0 h 4560888"/>
              <a:gd name="connsiteX0" fmla="*/ 412694 w 4595586"/>
              <a:gd name="connsiteY0" fmla="*/ 8092 h 4560888"/>
              <a:gd name="connsiteX1" fmla="*/ 4595586 w 4595586"/>
              <a:gd name="connsiteY1" fmla="*/ 0 h 4560888"/>
              <a:gd name="connsiteX2" fmla="*/ 4595586 w 4595586"/>
              <a:gd name="connsiteY2" fmla="*/ 4560888 h 4560888"/>
              <a:gd name="connsiteX3" fmla="*/ 0 w 4595586"/>
              <a:gd name="connsiteY3" fmla="*/ 4560888 h 4560888"/>
              <a:gd name="connsiteX4" fmla="*/ 412694 w 4595586"/>
              <a:gd name="connsiteY4" fmla="*/ 8092 h 4560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5586" h="4560888">
                <a:moveTo>
                  <a:pt x="412694" y="8092"/>
                </a:moveTo>
                <a:lnTo>
                  <a:pt x="4595586" y="0"/>
                </a:lnTo>
                <a:lnTo>
                  <a:pt x="4595586" y="4560888"/>
                </a:lnTo>
                <a:lnTo>
                  <a:pt x="0" y="4560888"/>
                </a:lnTo>
                <a:lnTo>
                  <a:pt x="412694" y="80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GB" dirty="0" smtClean="0"/>
              <a:t>     Object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9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234950" y="1619250"/>
            <a:ext cx="4168775" cy="4545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891088" y="2675924"/>
            <a:ext cx="3616325" cy="2667601"/>
          </a:xfr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 smtClean="0"/>
              <a:t>'You could use a pull out quote or something similar here’ 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49658" y="63623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3609556" y="6362313"/>
            <a:ext cx="221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3565A"/>
                </a:solidFill>
              </a:defRPr>
            </a:lvl1pPr>
          </a:lstStyle>
          <a:p>
            <a:pPr algn="ctr"/>
            <a:fld id="{8DD765FA-CC63-F54B-96A3-B32CEDCEE49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768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pictur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8"/>
          <p:cNvSpPr>
            <a:spLocks noGrp="1"/>
          </p:cNvSpPr>
          <p:nvPr>
            <p:ph sz="quarter" idx="15"/>
          </p:nvPr>
        </p:nvSpPr>
        <p:spPr>
          <a:xfrm>
            <a:off x="234950" y="1622613"/>
            <a:ext cx="4565054" cy="4549209"/>
          </a:xfrm>
          <a:custGeom>
            <a:avLst/>
            <a:gdLst>
              <a:gd name="connsiteX0" fmla="*/ 0 w 5030787"/>
              <a:gd name="connsiteY0" fmla="*/ 0 h 5013325"/>
              <a:gd name="connsiteX1" fmla="*/ 5030787 w 5030787"/>
              <a:gd name="connsiteY1" fmla="*/ 0 h 5013325"/>
              <a:gd name="connsiteX2" fmla="*/ 5030787 w 5030787"/>
              <a:gd name="connsiteY2" fmla="*/ 5013325 h 5013325"/>
              <a:gd name="connsiteX3" fmla="*/ 0 w 5030787"/>
              <a:gd name="connsiteY3" fmla="*/ 5013325 h 5013325"/>
              <a:gd name="connsiteX4" fmla="*/ 0 w 5030787"/>
              <a:gd name="connsiteY4" fmla="*/ 0 h 5013325"/>
              <a:gd name="connsiteX0" fmla="*/ 0 w 5030787"/>
              <a:gd name="connsiteY0" fmla="*/ 0 h 5013325"/>
              <a:gd name="connsiteX1" fmla="*/ 5030787 w 5030787"/>
              <a:gd name="connsiteY1" fmla="*/ 0 h 5013325"/>
              <a:gd name="connsiteX2" fmla="*/ 4585725 w 5030787"/>
              <a:gd name="connsiteY2" fmla="*/ 5013325 h 5013325"/>
              <a:gd name="connsiteX3" fmla="*/ 0 w 5030787"/>
              <a:gd name="connsiteY3" fmla="*/ 5013325 h 5013325"/>
              <a:gd name="connsiteX4" fmla="*/ 0 w 5030787"/>
              <a:gd name="connsiteY4" fmla="*/ 0 h 501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787" h="5013325">
                <a:moveTo>
                  <a:pt x="0" y="0"/>
                </a:moveTo>
                <a:lnTo>
                  <a:pt x="5030787" y="0"/>
                </a:lnTo>
                <a:lnTo>
                  <a:pt x="4585725" y="5013325"/>
                </a:lnTo>
                <a:lnTo>
                  <a:pt x="0" y="501332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/>
          <a:lstStyle>
            <a:lvl1pPr>
              <a:defRPr lang="en-GB" dirty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9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799373" y="1622613"/>
            <a:ext cx="4080535" cy="4564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49658" y="63623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3609556" y="6362313"/>
            <a:ext cx="221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3565A"/>
                </a:solidFill>
              </a:defRPr>
            </a:lvl1pPr>
          </a:lstStyle>
          <a:p>
            <a:pPr algn="ctr"/>
            <a:fld id="{8DD765FA-CC63-F54B-96A3-B32CEDCEE49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833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pictur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9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234950" y="1619250"/>
            <a:ext cx="4168775" cy="4545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4315172" y="1619250"/>
            <a:ext cx="4579590" cy="4545013"/>
          </a:xfrm>
          <a:custGeom>
            <a:avLst/>
            <a:gdLst>
              <a:gd name="connsiteX0" fmla="*/ 0 w 4595586"/>
              <a:gd name="connsiteY0" fmla="*/ 0 h 4560888"/>
              <a:gd name="connsiteX1" fmla="*/ 4595586 w 4595586"/>
              <a:gd name="connsiteY1" fmla="*/ 0 h 4560888"/>
              <a:gd name="connsiteX2" fmla="*/ 4595586 w 4595586"/>
              <a:gd name="connsiteY2" fmla="*/ 4560888 h 4560888"/>
              <a:gd name="connsiteX3" fmla="*/ 0 w 4595586"/>
              <a:gd name="connsiteY3" fmla="*/ 4560888 h 4560888"/>
              <a:gd name="connsiteX4" fmla="*/ 0 w 4595586"/>
              <a:gd name="connsiteY4" fmla="*/ 0 h 4560888"/>
              <a:gd name="connsiteX0" fmla="*/ 412694 w 4595586"/>
              <a:gd name="connsiteY0" fmla="*/ 8092 h 4560888"/>
              <a:gd name="connsiteX1" fmla="*/ 4595586 w 4595586"/>
              <a:gd name="connsiteY1" fmla="*/ 0 h 4560888"/>
              <a:gd name="connsiteX2" fmla="*/ 4595586 w 4595586"/>
              <a:gd name="connsiteY2" fmla="*/ 4560888 h 4560888"/>
              <a:gd name="connsiteX3" fmla="*/ 0 w 4595586"/>
              <a:gd name="connsiteY3" fmla="*/ 4560888 h 4560888"/>
              <a:gd name="connsiteX4" fmla="*/ 412694 w 4595586"/>
              <a:gd name="connsiteY4" fmla="*/ 8092 h 4560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5586" h="4560888">
                <a:moveTo>
                  <a:pt x="412694" y="8092"/>
                </a:moveTo>
                <a:lnTo>
                  <a:pt x="4595586" y="0"/>
                </a:lnTo>
                <a:lnTo>
                  <a:pt x="4595586" y="4560888"/>
                </a:lnTo>
                <a:lnTo>
                  <a:pt x="0" y="4560888"/>
                </a:lnTo>
                <a:lnTo>
                  <a:pt x="412694" y="8092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GB" dirty="0" smtClean="0"/>
              <a:t>     Object</a:t>
            </a:r>
            <a:endParaRPr lang="en-GB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49658" y="63623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3609556" y="6362313"/>
            <a:ext cx="221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3565A"/>
                </a:solidFill>
              </a:defRPr>
            </a:lvl1pPr>
          </a:lstStyle>
          <a:p>
            <a:pPr algn="ctr"/>
            <a:fld id="{8DD765FA-CC63-F54B-96A3-B32CEDCEE49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441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9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4950" y="1619249"/>
            <a:ext cx="4168775" cy="555625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4950" y="2174875"/>
            <a:ext cx="4168775" cy="3989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0913" y="1619249"/>
            <a:ext cx="4133849" cy="555625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0913" y="2174875"/>
            <a:ext cx="4133849" cy="3989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49658" y="63623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3609556" y="6362313"/>
            <a:ext cx="221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3565A"/>
                </a:solidFill>
              </a:defRPr>
            </a:lvl1pPr>
          </a:lstStyle>
          <a:p>
            <a:pPr algn="ctr"/>
            <a:fld id="{8DD765FA-CC63-F54B-96A3-B32CEDCEE49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955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233363" y="211138"/>
            <a:ext cx="8661400" cy="5953125"/>
          </a:xfrm>
          <a:blipFill rotWithShape="0">
            <a:blip r:embed="rId2"/>
            <a:stretch>
              <a:fillRect/>
            </a:stretch>
          </a:blipFill>
        </p:spPr>
        <p:txBody>
          <a:bodyPr/>
          <a:lstStyle>
            <a:lvl4pPr marL="1371600" indent="0" algn="l">
              <a:buNone/>
              <a:defRPr/>
            </a:lvl4pPr>
          </a:lstStyle>
          <a:p>
            <a:pPr lvl="3"/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6394920" y="213256"/>
            <a:ext cx="2492284" cy="5951007"/>
          </a:xfrm>
          <a:custGeom>
            <a:avLst/>
            <a:gdLst>
              <a:gd name="T0" fmla="*/ 1194 w 1194"/>
              <a:gd name="T1" fmla="*/ 0 h 2851"/>
              <a:gd name="T2" fmla="*/ 255 w 1194"/>
              <a:gd name="T3" fmla="*/ 0 h 2851"/>
              <a:gd name="T4" fmla="*/ 0 w 1194"/>
              <a:gd name="T5" fmla="*/ 2851 h 2851"/>
              <a:gd name="T6" fmla="*/ 1194 w 1194"/>
              <a:gd name="T7" fmla="*/ 2851 h 2851"/>
              <a:gd name="T8" fmla="*/ 1194 w 1194"/>
              <a:gd name="T9" fmla="*/ 0 h 2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4" h="2851">
                <a:moveTo>
                  <a:pt x="1194" y="0"/>
                </a:moveTo>
                <a:lnTo>
                  <a:pt x="255" y="0"/>
                </a:lnTo>
                <a:lnTo>
                  <a:pt x="0" y="2851"/>
                </a:lnTo>
                <a:lnTo>
                  <a:pt x="1194" y="2851"/>
                </a:lnTo>
                <a:lnTo>
                  <a:pt x="1194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6977294" y="1628775"/>
            <a:ext cx="1670623" cy="4241800"/>
          </a:xfrm>
          <a:noFill/>
          <a:ln>
            <a:noFill/>
          </a:ln>
        </p:spPr>
        <p:txBody>
          <a:bodyPr anchor="ctr">
            <a:normAutofit/>
          </a:bodyPr>
          <a:lstStyle>
            <a:lvl5pPr marL="90488" indent="0" algn="l">
              <a:lnSpc>
                <a:spcPct val="110000"/>
              </a:lnSpc>
              <a:buFont typeface="Arial"/>
              <a:buNone/>
              <a:defRPr sz="1800" baseline="0">
                <a:solidFill>
                  <a:schemeClr val="bg2"/>
                </a:solidFill>
              </a:defRPr>
            </a:lvl5pPr>
          </a:lstStyle>
          <a:p>
            <a:pPr lvl="4"/>
            <a:r>
              <a:rPr lang="en-US" dirty="0" smtClean="0"/>
              <a:t>You could add a caption or description for this image, a section title or just delete the textbox.</a:t>
            </a:r>
          </a:p>
          <a:p>
            <a:pPr lvl="4"/>
            <a:r>
              <a:rPr lang="en-US" dirty="0" smtClean="0"/>
              <a:t>You can change the </a:t>
            </a:r>
            <a:r>
              <a:rPr lang="en-US" dirty="0" err="1" smtClean="0"/>
              <a:t>colour</a:t>
            </a:r>
            <a:r>
              <a:rPr lang="en-US" dirty="0" smtClean="0"/>
              <a:t> of the shape.</a:t>
            </a:r>
            <a:endParaRPr lang="en-US" dirty="0"/>
          </a:p>
        </p:txBody>
      </p:sp>
      <p:sp>
        <p:nvSpPr>
          <p:cNvPr id="9" name="AutoShape 3"/>
          <p:cNvSpPr>
            <a:spLocks noChangeAspect="1" noChangeArrowheads="1" noTextEdit="1"/>
          </p:cNvSpPr>
          <p:nvPr/>
        </p:nvSpPr>
        <p:spPr bwMode="auto">
          <a:xfrm>
            <a:off x="6402479" y="213256"/>
            <a:ext cx="2492284" cy="5951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6394450" y="213256"/>
            <a:ext cx="2500313" cy="5951007"/>
          </a:xfrm>
          <a:custGeom>
            <a:avLst/>
            <a:gdLst>
              <a:gd name="connsiteX0" fmla="*/ 0 w 2500313"/>
              <a:gd name="connsiteY0" fmla="*/ 0 h 5951007"/>
              <a:gd name="connsiteX1" fmla="*/ 2500313 w 2500313"/>
              <a:gd name="connsiteY1" fmla="*/ 0 h 5951007"/>
              <a:gd name="connsiteX2" fmla="*/ 2500313 w 2500313"/>
              <a:gd name="connsiteY2" fmla="*/ 5951007 h 5951007"/>
              <a:gd name="connsiteX3" fmla="*/ 0 w 2500313"/>
              <a:gd name="connsiteY3" fmla="*/ 5951007 h 5951007"/>
              <a:gd name="connsiteX4" fmla="*/ 0 w 2500313"/>
              <a:gd name="connsiteY4" fmla="*/ 0 h 5951007"/>
              <a:gd name="connsiteX0" fmla="*/ 534074 w 2500313"/>
              <a:gd name="connsiteY0" fmla="*/ 0 h 5951007"/>
              <a:gd name="connsiteX1" fmla="*/ 2500313 w 2500313"/>
              <a:gd name="connsiteY1" fmla="*/ 0 h 5951007"/>
              <a:gd name="connsiteX2" fmla="*/ 2500313 w 2500313"/>
              <a:gd name="connsiteY2" fmla="*/ 5951007 h 5951007"/>
              <a:gd name="connsiteX3" fmla="*/ 0 w 2500313"/>
              <a:gd name="connsiteY3" fmla="*/ 5951007 h 5951007"/>
              <a:gd name="connsiteX4" fmla="*/ 534074 w 2500313"/>
              <a:gd name="connsiteY4" fmla="*/ 0 h 5951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313" h="5951007">
                <a:moveTo>
                  <a:pt x="534074" y="0"/>
                </a:moveTo>
                <a:lnTo>
                  <a:pt x="2500313" y="0"/>
                </a:lnTo>
                <a:lnTo>
                  <a:pt x="2500313" y="5951007"/>
                </a:lnTo>
                <a:lnTo>
                  <a:pt x="0" y="5951007"/>
                </a:lnTo>
                <a:lnTo>
                  <a:pt x="534074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49658" y="63623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3609556" y="6362313"/>
            <a:ext cx="221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3565A"/>
                </a:solidFill>
              </a:defRPr>
            </a:lvl1pPr>
          </a:lstStyle>
          <a:p>
            <a:pPr algn="ctr"/>
            <a:fld id="{8DD765FA-CC63-F54B-96A3-B32CEDCEE49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06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51349" y="203200"/>
            <a:ext cx="3641725" cy="5978525"/>
          </a:xfrm>
          <a:custGeom>
            <a:avLst/>
            <a:gdLst>
              <a:gd name="connsiteX0" fmla="*/ 0 w 3641725"/>
              <a:gd name="connsiteY0" fmla="*/ 0 h 5978525"/>
              <a:gd name="connsiteX1" fmla="*/ 3641725 w 3641725"/>
              <a:gd name="connsiteY1" fmla="*/ 0 h 5978525"/>
              <a:gd name="connsiteX2" fmla="*/ 3641725 w 3641725"/>
              <a:gd name="connsiteY2" fmla="*/ 5978525 h 5978525"/>
              <a:gd name="connsiteX3" fmla="*/ 0 w 3641725"/>
              <a:gd name="connsiteY3" fmla="*/ 5978525 h 5978525"/>
              <a:gd name="connsiteX4" fmla="*/ 0 w 3641725"/>
              <a:gd name="connsiteY4" fmla="*/ 0 h 5978525"/>
              <a:gd name="connsiteX0" fmla="*/ 0 w 3641725"/>
              <a:gd name="connsiteY0" fmla="*/ 0 h 5978525"/>
              <a:gd name="connsiteX1" fmla="*/ 3641725 w 3641725"/>
              <a:gd name="connsiteY1" fmla="*/ 0 h 5978525"/>
              <a:gd name="connsiteX2" fmla="*/ 3115743 w 3641725"/>
              <a:gd name="connsiteY2" fmla="*/ 5970433 h 5978525"/>
              <a:gd name="connsiteX3" fmla="*/ 0 w 3641725"/>
              <a:gd name="connsiteY3" fmla="*/ 5978525 h 5978525"/>
              <a:gd name="connsiteX4" fmla="*/ 0 w 3641725"/>
              <a:gd name="connsiteY4" fmla="*/ 0 h 5978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1725" h="5978525">
                <a:moveTo>
                  <a:pt x="0" y="0"/>
                </a:moveTo>
                <a:lnTo>
                  <a:pt x="3641725" y="0"/>
                </a:lnTo>
                <a:lnTo>
                  <a:pt x="3115743" y="5970433"/>
                </a:lnTo>
                <a:lnTo>
                  <a:pt x="0" y="5978525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528" y="339724"/>
            <a:ext cx="2865000" cy="1025525"/>
          </a:xfrm>
        </p:spPr>
        <p:txBody>
          <a:bodyPr anchor="b"/>
          <a:lstStyle>
            <a:lvl1pPr marL="0" indent="0" algn="l">
              <a:lnSpc>
                <a:spcPct val="110000"/>
              </a:lnSpc>
              <a:defRPr sz="20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853" y="203200"/>
            <a:ext cx="4773908" cy="5961063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lnSpc>
                <a:spcPct val="90000"/>
              </a:lnSpc>
              <a:defRPr sz="28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0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5528" y="1435101"/>
            <a:ext cx="2865000" cy="45847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49658" y="63623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3609556" y="6362313"/>
            <a:ext cx="221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3565A"/>
                </a:solidFill>
              </a:defRPr>
            </a:lvl1pPr>
          </a:lstStyle>
          <a:p>
            <a:pPr algn="ctr"/>
            <a:fld id="{8DD765FA-CC63-F54B-96A3-B32CEDCEE49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5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4949" y="211138"/>
            <a:ext cx="8659813" cy="12065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 smtClean="0"/>
              <a:t>Title of Slide:</a:t>
            </a:r>
            <a:br>
              <a:rPr lang="en-GB" dirty="0" smtClean="0"/>
            </a:br>
            <a:r>
              <a:rPr lang="en-GB" dirty="0" smtClean="0"/>
              <a:t>Here’s a much longer example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4950" y="1638055"/>
            <a:ext cx="8659812" cy="454843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 descr="IOGP_RGB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958" y="6289631"/>
            <a:ext cx="1202532" cy="41019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49658" y="63623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3609556" y="6362313"/>
            <a:ext cx="221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3565A"/>
                </a:solidFill>
              </a:defRPr>
            </a:lvl1pPr>
          </a:lstStyle>
          <a:p>
            <a:pPr algn="ctr"/>
            <a:fld id="{8DD765FA-CC63-F54B-96A3-B32CEDCEE49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59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71" r:id="rId5"/>
    <p:sldLayoutId id="2147483670" r:id="rId6"/>
    <p:sldLayoutId id="2147483665" r:id="rId7"/>
    <p:sldLayoutId id="2147483667" r:id="rId8"/>
    <p:sldLayoutId id="2147483668" r:id="rId9"/>
    <p:sldLayoutId id="2147483669" r:id="rId10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30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714500" indent="-3429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171700" indent="-3429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3.energistics.org/uom/poscUnits22.x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SSDM V2 plan </a:t>
            </a:r>
            <a:br>
              <a:rPr lang="en-US" dirty="0" smtClean="0"/>
            </a:br>
            <a:r>
              <a:rPr lang="en-US" dirty="0" smtClean="0"/>
              <a:t>and progress to-date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27</a:t>
            </a:r>
            <a:r>
              <a:rPr lang="en-US" baseline="30000" dirty="0" smtClean="0"/>
              <a:t>th</a:t>
            </a:r>
            <a:r>
              <a:rPr lang="en-US" dirty="0" smtClean="0"/>
              <a:t> 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Maintenance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500" y="1009650"/>
            <a:ext cx="8659812" cy="5154614"/>
          </a:xfrm>
        </p:spPr>
        <p:txBody>
          <a:bodyPr anchor="t">
            <a:normAutofit/>
          </a:bodyPr>
          <a:lstStyle/>
          <a:p>
            <a:r>
              <a:rPr lang="da-DK" sz="1400" b="1" dirty="0"/>
              <a:t>Maintenance of the Data Model</a:t>
            </a:r>
            <a:r>
              <a:rPr lang="da-DK" sz="1400" dirty="0"/>
              <a:t> is the process of supporting a data model after delivery to correct a problem/error in the existing data model and provide assistance, direction, coordination from 6 months to 1 year along with </a:t>
            </a:r>
            <a:r>
              <a:rPr lang="da-DK" sz="1400" dirty="0" smtClean="0"/>
              <a:t>the delivery </a:t>
            </a:r>
            <a:r>
              <a:rPr lang="da-DK" sz="1400" dirty="0"/>
              <a:t>of documentation. </a:t>
            </a:r>
            <a:endParaRPr lang="da-DK" sz="1400" dirty="0" smtClean="0"/>
          </a:p>
          <a:p>
            <a:pPr marL="0" indent="0">
              <a:buNone/>
            </a:pPr>
            <a:endParaRPr lang="da-DK" sz="1400" dirty="0" smtClean="0"/>
          </a:p>
          <a:p>
            <a:pPr marL="0" indent="0">
              <a:buNone/>
            </a:pPr>
            <a:r>
              <a:rPr lang="da-DK" sz="1400" dirty="0"/>
              <a:t>	</a:t>
            </a:r>
            <a:r>
              <a:rPr lang="da-DK" sz="1400" dirty="0" smtClean="0"/>
              <a:t>After completion of the maintenance period  SSDM Task Force will be formally closed.</a:t>
            </a:r>
          </a:p>
          <a:p>
            <a:endParaRPr lang="da-DK" sz="1400" b="1" dirty="0"/>
          </a:p>
          <a:p>
            <a:r>
              <a:rPr lang="da-DK" sz="1400" b="1" dirty="0" smtClean="0"/>
              <a:t>Enhancement </a:t>
            </a:r>
            <a:r>
              <a:rPr lang="da-DK" sz="1400" b="1" dirty="0"/>
              <a:t>of the Data Model</a:t>
            </a:r>
            <a:r>
              <a:rPr lang="da-DK" sz="1400" dirty="0"/>
              <a:t> is the process of modifying a data model after delivery intended to increase or </a:t>
            </a:r>
            <a:r>
              <a:rPr lang="da-DK" sz="1400" dirty="0" smtClean="0"/>
              <a:t>decrease </a:t>
            </a:r>
            <a:r>
              <a:rPr lang="da-DK" sz="1400" dirty="0"/>
              <a:t>functionality and </a:t>
            </a:r>
            <a:r>
              <a:rPr lang="da-DK" sz="1400" dirty="0" smtClean="0"/>
              <a:t>capability </a:t>
            </a:r>
            <a:r>
              <a:rPr lang="da-DK" sz="1400" dirty="0"/>
              <a:t>from </a:t>
            </a:r>
            <a:r>
              <a:rPr lang="da-DK" sz="1400" dirty="0" smtClean="0"/>
              <a:t>the </a:t>
            </a:r>
            <a:r>
              <a:rPr lang="da-DK" sz="1400" dirty="0"/>
              <a:t>existing design. </a:t>
            </a:r>
            <a:endParaRPr lang="da-DK" sz="1400" dirty="0" smtClean="0"/>
          </a:p>
          <a:p>
            <a:endParaRPr lang="da-DK" sz="1400" dirty="0"/>
          </a:p>
          <a:p>
            <a:pPr marL="0" indent="0">
              <a:buNone/>
            </a:pPr>
            <a:r>
              <a:rPr lang="da-DK" sz="1400" dirty="0" smtClean="0"/>
              <a:t>	For enhancements </a:t>
            </a:r>
            <a:r>
              <a:rPr lang="da-DK" sz="1400" dirty="0"/>
              <a:t>to the original data model, clear scope </a:t>
            </a:r>
            <a:r>
              <a:rPr lang="da-DK" sz="1400" dirty="0" smtClean="0"/>
              <a:t>will </a:t>
            </a:r>
            <a:r>
              <a:rPr lang="da-DK" sz="1400" dirty="0"/>
              <a:t>be defined and the participation and </a:t>
            </a:r>
            <a:r>
              <a:rPr lang="da-DK" sz="1400" dirty="0" smtClean="0"/>
              <a:t>	interest </a:t>
            </a:r>
            <a:r>
              <a:rPr lang="da-DK" sz="1400" dirty="0"/>
              <a:t>from the industry will be solicited again and formed as the new Task Force.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1569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49" y="211138"/>
            <a:ext cx="8659813" cy="960437"/>
          </a:xfrm>
        </p:spPr>
        <p:txBody>
          <a:bodyPr/>
          <a:lstStyle/>
          <a:p>
            <a:r>
              <a:rPr lang="en-US" dirty="0" smtClean="0"/>
              <a:t>SSDM v2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500" y="1441507"/>
            <a:ext cx="8659812" cy="4541782"/>
          </a:xfrm>
        </p:spPr>
        <p:txBody>
          <a:bodyPr anchor="t">
            <a:normAutofit/>
          </a:bodyPr>
          <a:lstStyle/>
          <a:p>
            <a:r>
              <a:rPr lang="en-GB" sz="1400" dirty="0" smtClean="0"/>
              <a:t>SSDMv2 has been sent for comments and approval to </a:t>
            </a:r>
            <a:r>
              <a:rPr lang="en-GB" sz="1400" dirty="0"/>
              <a:t>Geomatics Committee and Geo-Information Subcommittee </a:t>
            </a:r>
            <a:r>
              <a:rPr lang="en-GB" sz="1400" dirty="0" smtClean="0"/>
              <a:t>members on October 18th. Feedback is requested by </a:t>
            </a:r>
            <a:r>
              <a:rPr lang="en-GB" sz="1400" dirty="0"/>
              <a:t>November 7</a:t>
            </a:r>
            <a:r>
              <a:rPr lang="en-GB" sz="1400" baseline="30000" dirty="0"/>
              <a:t>th</a:t>
            </a:r>
            <a:r>
              <a:rPr lang="en-GB" sz="1400" dirty="0"/>
              <a:t>, 2016</a:t>
            </a:r>
            <a:r>
              <a:rPr lang="en-GB" sz="1400" dirty="0" smtClean="0"/>
              <a:t>.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GB" sz="1400" dirty="0"/>
              <a:t>Included for </a:t>
            </a:r>
            <a:r>
              <a:rPr lang="en-GB" sz="1400" dirty="0" smtClean="0"/>
              <a:t>review </a:t>
            </a:r>
            <a:r>
              <a:rPr lang="en-GB" sz="1400" dirty="0"/>
              <a:t>are the following</a:t>
            </a:r>
            <a:r>
              <a:rPr lang="en-GB" sz="1400" dirty="0" smtClean="0"/>
              <a:t>:</a:t>
            </a:r>
          </a:p>
          <a:p>
            <a:endParaRPr lang="en-US" sz="1400" dirty="0"/>
          </a:p>
          <a:p>
            <a:pPr marL="800100" lvl="2" indent="0">
              <a:buNone/>
            </a:pPr>
            <a:r>
              <a:rPr lang="en-GB" sz="1200" dirty="0" smtClean="0"/>
              <a:t>- SSDMv2 </a:t>
            </a:r>
            <a:r>
              <a:rPr lang="en-GB" sz="1200" dirty="0"/>
              <a:t>schema ( as .xml, .</a:t>
            </a:r>
            <a:r>
              <a:rPr lang="en-GB" sz="1200" dirty="0" err="1"/>
              <a:t>eap</a:t>
            </a:r>
            <a:r>
              <a:rPr lang="en-GB" sz="1200" dirty="0"/>
              <a:t> and .</a:t>
            </a:r>
            <a:r>
              <a:rPr lang="en-GB" sz="1200" dirty="0" err="1"/>
              <a:t>gdb</a:t>
            </a:r>
            <a:r>
              <a:rPr lang="en-GB" sz="1200" dirty="0"/>
              <a:t> format) </a:t>
            </a:r>
            <a:endParaRPr lang="en-US" sz="1200" dirty="0"/>
          </a:p>
          <a:p>
            <a:pPr marL="800100" lvl="2" indent="0">
              <a:buNone/>
            </a:pPr>
            <a:r>
              <a:rPr lang="en-GB" sz="1200" dirty="0" smtClean="0"/>
              <a:t>- Detailed </a:t>
            </a:r>
            <a:r>
              <a:rPr lang="en-GB" sz="1200" dirty="0"/>
              <a:t>data dictionary</a:t>
            </a:r>
            <a:endParaRPr lang="en-US" sz="1200" dirty="0"/>
          </a:p>
          <a:p>
            <a:pPr marL="800100" lvl="2" indent="0">
              <a:buNone/>
            </a:pPr>
            <a:r>
              <a:rPr lang="en-GB" sz="1200" dirty="0" smtClean="0"/>
              <a:t>- Description </a:t>
            </a:r>
            <a:r>
              <a:rPr lang="en-GB" sz="1200" dirty="0"/>
              <a:t>of the changes as compared to SSDM v1</a:t>
            </a:r>
            <a:r>
              <a:rPr lang="en-GB" sz="1200" b="1" dirty="0"/>
              <a:t> </a:t>
            </a:r>
            <a:endParaRPr lang="en-GB" sz="1200" b="1" dirty="0" smtClean="0"/>
          </a:p>
          <a:p>
            <a:pPr marL="457200" lvl="1" indent="0">
              <a:buNone/>
            </a:pPr>
            <a:r>
              <a:rPr lang="en-GB" sz="800" dirty="0"/>
              <a:t> </a:t>
            </a:r>
            <a:endParaRPr lang="en-US" sz="800" dirty="0"/>
          </a:p>
          <a:p>
            <a:r>
              <a:rPr lang="en-GB" sz="1400" dirty="0" smtClean="0"/>
              <a:t>Outstanding </a:t>
            </a:r>
            <a:r>
              <a:rPr lang="en-GB" sz="1400" dirty="0"/>
              <a:t>work that will be continued during the SSDM v2 schema review and affected by provided feedback is the following: </a:t>
            </a:r>
            <a:endParaRPr lang="en-GB" sz="1400" dirty="0" smtClean="0"/>
          </a:p>
          <a:p>
            <a:pPr marL="0" indent="0">
              <a:buNone/>
            </a:pPr>
            <a:endParaRPr lang="en-US" sz="1400" dirty="0"/>
          </a:p>
          <a:p>
            <a:pPr marL="800100" lvl="2" indent="0">
              <a:buNone/>
            </a:pPr>
            <a:r>
              <a:rPr lang="en-GB" sz="1200" dirty="0" smtClean="0"/>
              <a:t>- GN462-01 </a:t>
            </a:r>
            <a:r>
              <a:rPr lang="en-GB" sz="1200" dirty="0"/>
              <a:t>and GN462-02 </a:t>
            </a:r>
            <a:r>
              <a:rPr lang="en-GB" sz="1200" dirty="0" smtClean="0"/>
              <a:t>update </a:t>
            </a:r>
            <a:r>
              <a:rPr lang="en-GB" sz="1200" smtClean="0"/>
              <a:t>( Narmina Lovely) </a:t>
            </a:r>
            <a:r>
              <a:rPr lang="en-GB" sz="1200" dirty="0"/>
              <a:t>– by November 1st</a:t>
            </a:r>
            <a:endParaRPr lang="en-US" sz="1200" dirty="0"/>
          </a:p>
          <a:p>
            <a:pPr marL="800100" lvl="2" indent="0">
              <a:buNone/>
            </a:pPr>
            <a:r>
              <a:rPr lang="en-GB" sz="1200" dirty="0" smtClean="0"/>
              <a:t>- </a:t>
            </a:r>
            <a:r>
              <a:rPr lang="en-GB" sz="1200" dirty="0" err="1" smtClean="0"/>
              <a:t>Symbology</a:t>
            </a:r>
            <a:r>
              <a:rPr lang="en-GB" sz="1200" dirty="0" smtClean="0"/>
              <a:t> </a:t>
            </a:r>
            <a:r>
              <a:rPr lang="en-GB" sz="1200" dirty="0"/>
              <a:t>work (Pamela Kanu and Patricia Teixeira, </a:t>
            </a:r>
            <a:r>
              <a:rPr lang="en-GB" sz="1200" dirty="0" err="1"/>
              <a:t>Fugro</a:t>
            </a:r>
            <a:r>
              <a:rPr lang="en-GB" sz="1200" dirty="0"/>
              <a:t>) – by December 1st</a:t>
            </a:r>
            <a:endParaRPr lang="en-US" sz="1200" dirty="0"/>
          </a:p>
          <a:p>
            <a:pPr marL="800100" lvl="2" indent="0">
              <a:buNone/>
            </a:pPr>
            <a:r>
              <a:rPr lang="en-GB" sz="1200" dirty="0" smtClean="0"/>
              <a:t>-  GML </a:t>
            </a:r>
            <a:r>
              <a:rPr lang="en-GB" sz="1200" dirty="0"/>
              <a:t>Schema (Andrew Hoggarth, CARIS) – by December </a:t>
            </a:r>
            <a:r>
              <a:rPr lang="en-GB" sz="1200" dirty="0" smtClean="0"/>
              <a:t>1st</a:t>
            </a:r>
            <a:endParaRPr lang="en-GB" sz="1200" baseline="30000" dirty="0" smtClean="0"/>
          </a:p>
          <a:p>
            <a:pPr marL="0" indent="0">
              <a:buNone/>
            </a:pPr>
            <a:endParaRPr lang="en-US" sz="1400" dirty="0"/>
          </a:p>
          <a:p>
            <a:r>
              <a:rPr lang="en-GB" sz="1400" dirty="0" smtClean="0"/>
              <a:t>SSDM </a:t>
            </a:r>
            <a:r>
              <a:rPr lang="en-GB" sz="1400" dirty="0"/>
              <a:t>TF aims at releasing version 2 of the Model in 2016, therefore comments received after the deadline given above may not be addressed, unless considered critical. 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1432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of SSDM V2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500" y="1209675"/>
            <a:ext cx="8659812" cy="4954589"/>
          </a:xfrm>
        </p:spPr>
        <p:txBody>
          <a:bodyPr anchor="t"/>
          <a:lstStyle/>
          <a:p>
            <a:pPr lvl="0"/>
            <a:r>
              <a:rPr lang="en-US" sz="1400" dirty="0"/>
              <a:t>UML design of the model in Enterprise Architect for both ArcGIS implementation and GML encoding</a:t>
            </a:r>
            <a:r>
              <a:rPr lang="en-US" sz="1400" dirty="0" smtClean="0"/>
              <a:t>.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Compliance with EPSG and consistency with other IOGP </a:t>
            </a:r>
            <a:r>
              <a:rPr lang="en-US" sz="1400" dirty="0" smtClean="0"/>
              <a:t>Standards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Closing the gap in defining more seabed and subsurface features </a:t>
            </a:r>
            <a:endParaRPr lang="en-US" sz="1400" dirty="0" smtClean="0"/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Completing CAD Template and GIS </a:t>
            </a:r>
            <a:r>
              <a:rPr lang="en-US" sz="1400" dirty="0" err="1"/>
              <a:t>Symbology</a:t>
            </a:r>
            <a:r>
              <a:rPr lang="en-US" sz="1400" dirty="0"/>
              <a:t> stylesheet for SSDM </a:t>
            </a:r>
            <a:r>
              <a:rPr lang="en-US" sz="1400" dirty="0" smtClean="0"/>
              <a:t>Features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Integration of environmental/benthic survey and geotechnical </a:t>
            </a:r>
            <a:r>
              <a:rPr lang="en-US" sz="1400" dirty="0" smtClean="0"/>
              <a:t>surveys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Considerations for long-term sustainability and maintenance of the SSDM schema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" y="213042"/>
            <a:ext cx="8100060" cy="64319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UML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9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SSDM </a:t>
            </a:r>
            <a:r>
              <a:rPr lang="en-US" dirty="0" smtClean="0"/>
              <a:t>Objects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65810"/>
            <a:ext cx="7353300" cy="5650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822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EPSG Compliance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949" y="1103313"/>
            <a:ext cx="8659812" cy="4541782"/>
          </a:xfrm>
        </p:spPr>
        <p:txBody>
          <a:bodyPr>
            <a:normAutofit/>
          </a:bodyPr>
          <a:lstStyle/>
          <a:p>
            <a:pPr lvl="0"/>
            <a:r>
              <a:rPr lang="en-US" sz="1400" dirty="0"/>
              <a:t>SSDM v2 has been made compliant with EPSG and consistent with other IOGP </a:t>
            </a:r>
            <a:r>
              <a:rPr lang="en-US" sz="1400" dirty="0" smtClean="0"/>
              <a:t>Standards.</a:t>
            </a:r>
          </a:p>
          <a:p>
            <a:pPr lvl="0"/>
            <a:endParaRPr lang="en-US" sz="1400" dirty="0"/>
          </a:p>
          <a:p>
            <a:pPr lvl="0"/>
            <a:r>
              <a:rPr lang="en-GB" sz="1400" dirty="0"/>
              <a:t>All coordinates in SSDM now reference a single horizontal and vertical Coordinate Reference System. </a:t>
            </a:r>
            <a:endParaRPr lang="en-GB" sz="1400" dirty="0" smtClean="0"/>
          </a:p>
          <a:p>
            <a:pPr lvl="0"/>
            <a:endParaRPr lang="en-US" sz="1400" dirty="0"/>
          </a:p>
          <a:p>
            <a:pPr lvl="0"/>
            <a:r>
              <a:rPr lang="en-GB" sz="1400" dirty="0"/>
              <a:t>The identification of indirect (EPSG - full OGC URN string) and direct description (Well-known text (WKT)) of CRS for the whole model will be defined as string text in the attribute fields of </a:t>
            </a:r>
            <a:r>
              <a:rPr lang="en-GB" sz="1400" dirty="0" err="1"/>
              <a:t>T_Survey_JobDetails</a:t>
            </a:r>
            <a:r>
              <a:rPr lang="en-GB" sz="1400" dirty="0"/>
              <a:t> table</a:t>
            </a:r>
            <a:r>
              <a:rPr lang="en-GB" sz="1400" dirty="0" smtClean="0"/>
              <a:t>.</a:t>
            </a:r>
          </a:p>
          <a:p>
            <a:pPr marL="0" lvl="0" indent="0">
              <a:buNone/>
            </a:pPr>
            <a:endParaRPr lang="en-US" sz="1400" dirty="0"/>
          </a:p>
          <a:p>
            <a:pPr lvl="0"/>
            <a:r>
              <a:rPr lang="en-US" sz="1400" dirty="0"/>
              <a:t>Well-known Text (WKT) format will follow the requirements specified in ISO 19162</a:t>
            </a:r>
            <a:r>
              <a:rPr lang="en-US" sz="1400" dirty="0" smtClean="0"/>
              <a:t>.</a:t>
            </a:r>
          </a:p>
          <a:p>
            <a:pPr lvl="0"/>
            <a:endParaRPr lang="en-US" sz="1400" dirty="0"/>
          </a:p>
          <a:p>
            <a:pPr lvl="0"/>
            <a:r>
              <a:rPr lang="en-GB" sz="1400" dirty="0"/>
              <a:t>Direct description of CRS will be required only in cases where indirect citation to EPSG code is not </a:t>
            </a:r>
            <a:r>
              <a:rPr lang="en-GB" sz="1400" dirty="0" smtClean="0"/>
              <a:t>possible.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It was agreed to remove the coordinate attribute fields such as SOL and EOL easting and northing, latitude and longitude fields, </a:t>
            </a:r>
            <a:r>
              <a:rPr lang="en-US" sz="1400" dirty="0" err="1"/>
              <a:t>Vertical_Datum</a:t>
            </a:r>
            <a:r>
              <a:rPr lang="en-US" sz="1400" dirty="0"/>
              <a:t> and other CRS terminology from all of the attribute tables.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151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 of Measure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599" y="603307"/>
            <a:ext cx="8659812" cy="4541782"/>
          </a:xfrm>
        </p:spPr>
        <p:txBody>
          <a:bodyPr>
            <a:normAutofit/>
          </a:bodyPr>
          <a:lstStyle/>
          <a:p>
            <a:pPr lvl="0"/>
            <a:r>
              <a:rPr lang="en-US" sz="1400" dirty="0"/>
              <a:t>All unit declarations in the field names have been removed</a:t>
            </a:r>
            <a:r>
              <a:rPr lang="en-US" sz="1400" dirty="0" smtClean="0"/>
              <a:t>.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SSDM v2 includes a centralized reference table for units of measure (‘</a:t>
            </a:r>
            <a:r>
              <a:rPr lang="en-US" sz="1400" dirty="0" err="1"/>
              <a:t>UnitOfMeasure</a:t>
            </a:r>
            <a:r>
              <a:rPr lang="en-US" sz="1400" dirty="0"/>
              <a:t>’) for all of the objects in SSDM</a:t>
            </a:r>
            <a:r>
              <a:rPr lang="en-US" sz="1400" dirty="0" smtClean="0"/>
              <a:t>.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Measurement units in ‘</a:t>
            </a:r>
            <a:r>
              <a:rPr lang="en-US" sz="1400" dirty="0" err="1"/>
              <a:t>UnitOfMeasure</a:t>
            </a:r>
            <a:r>
              <a:rPr lang="en-US" sz="1400" dirty="0"/>
              <a:t>’ Table should reference the </a:t>
            </a:r>
            <a:r>
              <a:rPr lang="en-US" sz="1400" dirty="0" err="1"/>
              <a:t>Energistics</a:t>
            </a:r>
            <a:r>
              <a:rPr lang="en-US" sz="1400" dirty="0"/>
              <a:t> Unit Symbols (</a:t>
            </a:r>
            <a:r>
              <a:rPr lang="en-US" sz="1400" u="sng" dirty="0">
                <a:hlinkClick r:id="rId2"/>
              </a:rPr>
              <a:t>http://w3.energistics.org/uom/poscUnits22.xml</a:t>
            </a:r>
            <a:r>
              <a:rPr lang="en-US" sz="1400" dirty="0" smtClean="0"/>
              <a:t>).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‘</a:t>
            </a:r>
            <a:r>
              <a:rPr lang="en-US" sz="1400" dirty="0" err="1"/>
              <a:t>UnitofMeasure</a:t>
            </a:r>
            <a:r>
              <a:rPr lang="en-US" sz="1400" dirty="0"/>
              <a:t>’  can be joined to any table in SSDMv2 to examine units alongside </a:t>
            </a:r>
            <a:r>
              <a:rPr lang="en-US" sz="1400" dirty="0" smtClean="0"/>
              <a:t>measurements.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‘</a:t>
            </a:r>
            <a:r>
              <a:rPr lang="en-US" sz="1400" dirty="0" err="1"/>
              <a:t>UnitofMeasure</a:t>
            </a:r>
            <a:r>
              <a:rPr lang="en-US" sz="1400" dirty="0"/>
              <a:t>’ table is scalable to store multiple units for a specific field differentiated by </a:t>
            </a:r>
            <a:r>
              <a:rPr lang="en-US" sz="1400" dirty="0" err="1"/>
              <a:t>Survey_ID</a:t>
            </a:r>
            <a:r>
              <a:rPr lang="en-US" sz="1400" dirty="0"/>
              <a:t> or </a:t>
            </a:r>
            <a:r>
              <a:rPr lang="en-US" sz="1400" dirty="0" err="1"/>
              <a:t>Survey_ID_Ref</a:t>
            </a:r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21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Symbology</a:t>
            </a:r>
            <a:r>
              <a:rPr lang="en-US" dirty="0" smtClean="0"/>
              <a:t>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949" y="1133782"/>
            <a:ext cx="8659812" cy="5245043"/>
          </a:xfrm>
        </p:spPr>
        <p:txBody>
          <a:bodyPr anchor="t">
            <a:noAutofit/>
          </a:bodyPr>
          <a:lstStyle/>
          <a:p>
            <a:r>
              <a:rPr lang="en-US" sz="1400" dirty="0"/>
              <a:t>SSDMv2 is a domain based model only and no longer supports Subtypes. This structure is consistent with other IOGP LSDM data model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r>
              <a:rPr lang="en-US" sz="1400" dirty="0"/>
              <a:t>This structural change will allow the update of the feature lists and symbol codes independently from the model schema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r>
              <a:rPr lang="en-US" sz="1400" dirty="0" err="1"/>
              <a:t>Symbology</a:t>
            </a:r>
            <a:r>
              <a:rPr lang="en-US" sz="1400" dirty="0"/>
              <a:t> Codes have been grouped under SYMBOL_(GEOMETRY)_(SUBJECT) domains</a:t>
            </a:r>
            <a:r>
              <a:rPr lang="en-US" sz="1400" dirty="0" smtClean="0"/>
              <a:t>:</a:t>
            </a:r>
          </a:p>
          <a:p>
            <a:pPr marL="457200" lvl="1" indent="0">
              <a:buNone/>
            </a:pPr>
            <a:endParaRPr lang="en-US" sz="900" dirty="0" smtClean="0"/>
          </a:p>
          <a:p>
            <a:pPr marL="457200" lvl="1" indent="0">
              <a:buNone/>
            </a:pPr>
            <a:r>
              <a:rPr lang="en-US" sz="900" dirty="0" smtClean="0"/>
              <a:t>SYMBOL_LINE_CHANNEL, SYMBOL_LINE_CONTOURS, SYMBOL_LINE_FAULT, SYMBOL_LINE_GEOLOGIC_FEATURE, etc.</a:t>
            </a:r>
            <a:endParaRPr lang="en-US" sz="900" dirty="0"/>
          </a:p>
          <a:p>
            <a:pPr marL="457200" lvl="1" indent="0">
              <a:buNone/>
            </a:pPr>
            <a:endParaRPr lang="en-US" sz="1400" dirty="0"/>
          </a:p>
          <a:p>
            <a:r>
              <a:rPr lang="en-US" sz="1400" dirty="0"/>
              <a:t>All </a:t>
            </a:r>
            <a:r>
              <a:rPr lang="en-US" sz="1400" dirty="0" err="1"/>
              <a:t>Symbology</a:t>
            </a:r>
            <a:r>
              <a:rPr lang="en-US" sz="1400" dirty="0"/>
              <a:t>  Domain Codes are prefixed with ‘IOGP’.</a:t>
            </a:r>
          </a:p>
          <a:p>
            <a:endParaRPr lang="en-US" sz="1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67" y="3579158"/>
            <a:ext cx="2316354" cy="2903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086" y="3933452"/>
            <a:ext cx="1992067" cy="2548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2001710" y="5538352"/>
            <a:ext cx="10983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842" y="3865476"/>
            <a:ext cx="3271303" cy="268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5092153" y="5538352"/>
            <a:ext cx="37368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503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Symbology</a:t>
            </a:r>
            <a:r>
              <a:rPr lang="en-US" dirty="0"/>
              <a:t> Codes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7500" y="1179513"/>
            <a:ext cx="8659812" cy="454178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400" dirty="0" err="1"/>
              <a:t>Symbology</a:t>
            </a:r>
            <a:r>
              <a:rPr lang="en-US" sz="1400" dirty="0"/>
              <a:t> Codes have been extended to close the gap in defining more seabed and subsurface features.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Changes and Additions to SSDMv2 </a:t>
            </a:r>
            <a:r>
              <a:rPr lang="en-US" sz="1400" dirty="0" err="1"/>
              <a:t>symbology</a:t>
            </a:r>
            <a:r>
              <a:rPr lang="en-US" sz="1400" dirty="0"/>
              <a:t> domain codes </a:t>
            </a:r>
            <a:r>
              <a:rPr lang="en-US" sz="1400" dirty="0" smtClean="0"/>
              <a:t>are </a:t>
            </a:r>
            <a:r>
              <a:rPr lang="en-US" sz="1400" dirty="0"/>
              <a:t>presented </a:t>
            </a:r>
            <a:r>
              <a:rPr lang="en-US" sz="1400" dirty="0" smtClean="0"/>
              <a:t> in the Change Log  as per below, with changes </a:t>
            </a:r>
            <a:r>
              <a:rPr lang="en-US" sz="1400" dirty="0"/>
              <a:t>and/or additions highlighted in green:</a:t>
            </a:r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052831"/>
            <a:ext cx="3157538" cy="350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74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OGP">
  <a:themeElements>
    <a:clrScheme name="IOGP Palette 1">
      <a:dk1>
        <a:srgbClr val="53565A"/>
      </a:dk1>
      <a:lt1>
        <a:srgbClr val="FFFFFF"/>
      </a:lt1>
      <a:dk2>
        <a:srgbClr val="000000"/>
      </a:dk2>
      <a:lt2>
        <a:srgbClr val="FFFFFF"/>
      </a:lt2>
      <a:accent1>
        <a:srgbClr val="EF9600"/>
      </a:accent1>
      <a:accent2>
        <a:srgbClr val="833177"/>
      </a:accent2>
      <a:accent3>
        <a:srgbClr val="385E9D"/>
      </a:accent3>
      <a:accent4>
        <a:srgbClr val="453536"/>
      </a:accent4>
      <a:accent5>
        <a:srgbClr val="802F2D"/>
      </a:accent5>
      <a:accent6>
        <a:srgbClr val="523178"/>
      </a:accent6>
      <a:hlink>
        <a:srgbClr val="385E9D"/>
      </a:hlink>
      <a:folHlink>
        <a:srgbClr val="83317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>
            <a:alpha val="80000"/>
          </a:schemeClr>
        </a:solidFill>
        <a:ln>
          <a:noFill/>
        </a:ln>
        <a:ex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 dirty="0" smtClean="0"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IOGP PP template Nov 14</Template>
  <TotalTime>6148</TotalTime>
  <Words>550</Words>
  <Application>Microsoft Office PowerPoint</Application>
  <PresentationFormat>On-screen Show (4:3)</PresentationFormat>
  <Paragraphs>75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IOGP</vt:lpstr>
      <vt:lpstr>SSDM V2 plan  and progress to-date </vt:lpstr>
      <vt:lpstr>SSDM v2 progress</vt:lpstr>
      <vt:lpstr>Focus of SSDM V2 development</vt:lpstr>
      <vt:lpstr>UML Model</vt:lpstr>
      <vt:lpstr>SSDM Objects</vt:lpstr>
      <vt:lpstr>EPSG Compliance</vt:lpstr>
      <vt:lpstr>Units of Measure</vt:lpstr>
      <vt:lpstr>Symbology Codes</vt:lpstr>
      <vt:lpstr>Symbology Codes</vt:lpstr>
      <vt:lpstr>Maintenance Plan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Lucyna Kryla-Straszewska</dc:creator>
  <cp:lastModifiedBy>Kennedy, Paul</cp:lastModifiedBy>
  <cp:revision>66</cp:revision>
  <dcterms:created xsi:type="dcterms:W3CDTF">2015-04-01T16:15:24Z</dcterms:created>
  <dcterms:modified xsi:type="dcterms:W3CDTF">2017-05-31T23:04:19Z</dcterms:modified>
</cp:coreProperties>
</file>